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80" r:id="rId3"/>
    <p:sldId id="289" r:id="rId4"/>
    <p:sldId id="301" r:id="rId5"/>
    <p:sldId id="300" r:id="rId6"/>
    <p:sldId id="275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89878E-0B1F-40A4-A63A-1871FDB2572D}">
          <p14:sldIdLst>
            <p14:sldId id="271"/>
            <p14:sldId id="280"/>
            <p14:sldId id="289"/>
            <p14:sldId id="301"/>
            <p14:sldId id="300"/>
            <p14:sldId id="275"/>
            <p14:sldId id="302"/>
            <p14:sldId id="303"/>
            <p14:sldId id="3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  <a:srgbClr val="005EA4"/>
    <a:srgbClr val="008FFA"/>
    <a:srgbClr val="007AD6"/>
    <a:srgbClr val="0072C8"/>
    <a:srgbClr val="2334AF"/>
    <a:srgbClr val="444668"/>
    <a:srgbClr val="005696"/>
    <a:srgbClr val="007DDA"/>
    <a:srgbClr val="EBA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99420" autoAdjust="0"/>
  </p:normalViewPr>
  <p:slideViewPr>
    <p:cSldViewPr snapToGrid="0">
      <p:cViewPr>
        <p:scale>
          <a:sx n="70" d="100"/>
          <a:sy n="70" d="100"/>
        </p:scale>
        <p:origin x="-162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0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D6524-9914-422E-959E-8C85C2B969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C08C61-5E20-49C2-976B-896E9581C045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0" dirty="0" smtClean="0">
              <a:latin typeface="Franklin Gothic Demi Cond" pitchFamily="34" charset="0"/>
              <a:cs typeface="Calibri" panose="020F0502020204030204" pitchFamily="34" charset="0"/>
            </a:rPr>
            <a:t>31  </a:t>
          </a:r>
          <a:r>
            <a:rPr lang="ru-RU" sz="1600" b="0" dirty="0">
              <a:latin typeface="Franklin Gothic Demi Cond" pitchFamily="34" charset="0"/>
              <a:cs typeface="Calibri" panose="020F0502020204030204" pitchFamily="34" charset="0"/>
            </a:rPr>
            <a:t>марта 2021 </a:t>
          </a:r>
        </a:p>
      </dgm:t>
    </dgm:pt>
    <dgm:pt modelId="{2042CDEE-EFD1-44D6-A32E-BDE20D0BFEA5}" type="parTrans" cxnId="{350066AF-911A-452F-AC0A-5FCFD472A5EE}">
      <dgm:prSet/>
      <dgm:spPr/>
      <dgm:t>
        <a:bodyPr/>
        <a:lstStyle/>
        <a:p>
          <a:endParaRPr lang="ru-RU"/>
        </a:p>
      </dgm:t>
    </dgm:pt>
    <dgm:pt modelId="{C42E4465-9C2E-4DDF-8263-56FB85D5EC80}" type="sibTrans" cxnId="{350066AF-911A-452F-AC0A-5FCFD472A5EE}">
      <dgm:prSet/>
      <dgm:spPr/>
      <dgm:t>
        <a:bodyPr/>
        <a:lstStyle/>
        <a:p>
          <a:endParaRPr lang="ru-RU"/>
        </a:p>
      </dgm:t>
    </dgm:pt>
    <dgm:pt modelId="{2F1F5114-EE30-48EB-A54D-4F81DF1AAE4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0" dirty="0">
              <a:latin typeface="Franklin Gothic Demi Cond" pitchFamily="34" charset="0"/>
            </a:rPr>
            <a:t>С марта по июль 2021</a:t>
          </a:r>
        </a:p>
      </dgm:t>
    </dgm:pt>
    <dgm:pt modelId="{3C08641A-7232-4D1E-8B97-0B7F2AC1D5D0}" type="parTrans" cxnId="{57D03A76-EE78-455C-8325-3550BBAB61C0}">
      <dgm:prSet/>
      <dgm:spPr/>
      <dgm:t>
        <a:bodyPr/>
        <a:lstStyle/>
        <a:p>
          <a:endParaRPr lang="ru-RU"/>
        </a:p>
      </dgm:t>
    </dgm:pt>
    <dgm:pt modelId="{2A43AD4C-1B99-4663-AAC8-0332065764B1}" type="sibTrans" cxnId="{57D03A76-EE78-455C-8325-3550BBAB61C0}">
      <dgm:prSet/>
      <dgm:spPr/>
      <dgm:t>
        <a:bodyPr/>
        <a:lstStyle/>
        <a:p>
          <a:endParaRPr lang="ru-RU"/>
        </a:p>
      </dgm:t>
    </dgm:pt>
    <dgm:pt modelId="{B2EAB8F3-44A9-45D1-B164-F97BE8A19F85}">
      <dgm:prSet phldrT="[Текст]" custT="1"/>
      <dgm:spPr>
        <a:solidFill>
          <a:schemeClr val="accent1">
            <a:lumMod val="5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dirty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Сентябрь – </a:t>
          </a:r>
          <a:r>
            <a:rPr lang="ru-RU" sz="1600" b="0" dirty="0" smtClean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ноябрь </a:t>
          </a:r>
          <a:r>
            <a:rPr lang="ru-RU" sz="1600" b="0" dirty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2021</a:t>
          </a:r>
          <a:endParaRPr lang="ru-RU" sz="1600" b="0" dirty="0">
            <a:solidFill>
              <a:schemeClr val="bg1"/>
            </a:solidFill>
            <a:latin typeface="Franklin Gothic Demi Cond" pitchFamily="34" charset="0"/>
          </a:endParaRPr>
        </a:p>
      </dgm:t>
    </dgm:pt>
    <dgm:pt modelId="{605F553D-2B78-4CED-BD09-FBB35C79899E}" type="parTrans" cxnId="{0315AECB-0648-42D0-B56F-77878F9193B9}">
      <dgm:prSet/>
      <dgm:spPr/>
      <dgm:t>
        <a:bodyPr/>
        <a:lstStyle/>
        <a:p>
          <a:endParaRPr lang="ru-RU"/>
        </a:p>
      </dgm:t>
    </dgm:pt>
    <dgm:pt modelId="{38E4EF1A-B665-484D-AE3B-46EABA0B3AEC}" type="sibTrans" cxnId="{0315AECB-0648-42D0-B56F-77878F9193B9}">
      <dgm:prSet/>
      <dgm:spPr/>
      <dgm:t>
        <a:bodyPr/>
        <a:lstStyle/>
        <a:p>
          <a:endParaRPr lang="ru-RU"/>
        </a:p>
      </dgm:t>
    </dgm:pt>
    <dgm:pt modelId="{99095968-4953-4206-9BD5-17AD8341D0D0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0" dirty="0" smtClean="0">
              <a:latin typeface="Franklin Gothic Demi Cond" pitchFamily="34" charset="0"/>
              <a:cs typeface="Gotham Pro" panose="02000503040000020004" pitchFamily="50" charset="0"/>
            </a:rPr>
            <a:t>Декабрь </a:t>
          </a:r>
          <a:r>
            <a:rPr lang="ru-RU" sz="1600" b="0" dirty="0">
              <a:latin typeface="Franklin Gothic Demi Cond" pitchFamily="34" charset="0"/>
              <a:cs typeface="Gotham Pro" panose="02000503040000020004" pitchFamily="50" charset="0"/>
            </a:rPr>
            <a:t>2021</a:t>
          </a:r>
          <a:endParaRPr lang="ru-RU" sz="1600" b="0" dirty="0">
            <a:latin typeface="Franklin Gothic Demi Cond" pitchFamily="34" charset="0"/>
          </a:endParaRPr>
        </a:p>
      </dgm:t>
    </dgm:pt>
    <dgm:pt modelId="{1277146C-0136-4F1E-9E0D-22F5089CC971}" type="parTrans" cxnId="{D3F925FC-D248-42DF-A3AC-0BA3E216EE4D}">
      <dgm:prSet/>
      <dgm:spPr/>
      <dgm:t>
        <a:bodyPr/>
        <a:lstStyle/>
        <a:p>
          <a:endParaRPr lang="ru-RU"/>
        </a:p>
      </dgm:t>
    </dgm:pt>
    <dgm:pt modelId="{97EFF130-2891-4CF0-A327-D0FB028974F0}" type="sibTrans" cxnId="{D3F925FC-D248-42DF-A3AC-0BA3E216EE4D}">
      <dgm:prSet/>
      <dgm:spPr/>
      <dgm:t>
        <a:bodyPr/>
        <a:lstStyle/>
        <a:p>
          <a:endParaRPr lang="ru-RU"/>
        </a:p>
      </dgm:t>
    </dgm:pt>
    <dgm:pt modelId="{7076637B-E911-4D89-BDD0-2CCB35C0CD64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0" dirty="0">
              <a:latin typeface="Franklin Gothic Demi Cond" pitchFamily="34" charset="0"/>
              <a:cs typeface="Gotham Pro" panose="02000503040000020004" pitchFamily="50" charset="0"/>
            </a:rPr>
            <a:t> Август 2021</a:t>
          </a:r>
          <a:endParaRPr lang="ru-RU" sz="1600" b="0" dirty="0">
            <a:latin typeface="Franklin Gothic Demi Cond" pitchFamily="34" charset="0"/>
          </a:endParaRPr>
        </a:p>
      </dgm:t>
    </dgm:pt>
    <dgm:pt modelId="{5C017407-45BE-48F0-9F5D-9C77968B1632}" type="parTrans" cxnId="{5EAE6C89-4DDB-4D0B-9B55-49A8EAFA8B41}">
      <dgm:prSet/>
      <dgm:spPr/>
      <dgm:t>
        <a:bodyPr/>
        <a:lstStyle/>
        <a:p>
          <a:endParaRPr lang="ru-RU"/>
        </a:p>
      </dgm:t>
    </dgm:pt>
    <dgm:pt modelId="{F04450A6-0E0E-4F60-8049-4858C41E04E7}" type="sibTrans" cxnId="{5EAE6C89-4DDB-4D0B-9B55-49A8EAFA8B41}">
      <dgm:prSet/>
      <dgm:spPr/>
      <dgm:t>
        <a:bodyPr/>
        <a:lstStyle/>
        <a:p>
          <a:endParaRPr lang="ru-RU"/>
        </a:p>
      </dgm:t>
    </dgm:pt>
    <dgm:pt modelId="{EF434A5E-C4A4-4518-9446-8B8D8893C3BB}" type="pres">
      <dgm:prSet presAssocID="{F01D6524-9914-422E-959E-8C85C2B969EA}" presName="Name0" presStyleCnt="0">
        <dgm:presLayoutVars>
          <dgm:dir/>
          <dgm:animLvl val="lvl"/>
          <dgm:resizeHandles val="exact"/>
        </dgm:presLayoutVars>
      </dgm:prSet>
      <dgm:spPr/>
    </dgm:pt>
    <dgm:pt modelId="{2B9E30EE-ED68-44CF-803D-EE8B066979F7}" type="pres">
      <dgm:prSet presAssocID="{33C08C61-5E20-49C2-976B-896E9581C045}" presName="parTxOnly" presStyleLbl="node1" presStyleIdx="0" presStyleCnt="5" custScaleX="109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507B7-2603-4C55-ACF0-7F3BCB65857C}" type="pres">
      <dgm:prSet presAssocID="{C42E4465-9C2E-4DDF-8263-56FB85D5EC80}" presName="parTxOnlySpace" presStyleCnt="0"/>
      <dgm:spPr/>
    </dgm:pt>
    <dgm:pt modelId="{A9F75614-BA75-44F8-88F5-2CB172F965A5}" type="pres">
      <dgm:prSet presAssocID="{2F1F5114-EE30-48EB-A54D-4F81DF1AAE49}" presName="parTxOnly" presStyleLbl="node1" presStyleIdx="1" presStyleCnt="5" custLinFactNeighborX="325" custLinFactNeighborY="-1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D8829-3E2C-4958-BA66-675B7F41E0EF}" type="pres">
      <dgm:prSet presAssocID="{2A43AD4C-1B99-4663-AAC8-0332065764B1}" presName="parTxOnlySpace" presStyleCnt="0"/>
      <dgm:spPr/>
    </dgm:pt>
    <dgm:pt modelId="{77096FBC-7801-4E9C-ABD8-8E73BA45DB6C}" type="pres">
      <dgm:prSet presAssocID="{7076637B-E911-4D89-BDD0-2CCB35C0CD6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47B35-655A-41FA-9EC7-B7337B7EAFC1}" type="pres">
      <dgm:prSet presAssocID="{F04450A6-0E0E-4F60-8049-4858C41E04E7}" presName="parTxOnlySpace" presStyleCnt="0"/>
      <dgm:spPr/>
    </dgm:pt>
    <dgm:pt modelId="{B58CBEA6-2EF6-4441-ACB7-80C1D4904FF8}" type="pres">
      <dgm:prSet presAssocID="{B2EAB8F3-44A9-45D1-B164-F97BE8A19F8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E5735-895F-42F2-9BC1-7D20E1BBB9F7}" type="pres">
      <dgm:prSet presAssocID="{38E4EF1A-B665-484D-AE3B-46EABA0B3AEC}" presName="parTxOnlySpace" presStyleCnt="0"/>
      <dgm:spPr/>
    </dgm:pt>
    <dgm:pt modelId="{DCB14A98-B0A7-4329-ACEC-927EFDB593C6}" type="pres">
      <dgm:prSet presAssocID="{99095968-4953-4206-9BD5-17AD8341D0D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5AECB-0648-42D0-B56F-77878F9193B9}" srcId="{F01D6524-9914-422E-959E-8C85C2B969EA}" destId="{B2EAB8F3-44A9-45D1-B164-F97BE8A19F85}" srcOrd="3" destOrd="0" parTransId="{605F553D-2B78-4CED-BD09-FBB35C79899E}" sibTransId="{38E4EF1A-B665-484D-AE3B-46EABA0B3AEC}"/>
    <dgm:cxn modelId="{D3F925FC-D248-42DF-A3AC-0BA3E216EE4D}" srcId="{F01D6524-9914-422E-959E-8C85C2B969EA}" destId="{99095968-4953-4206-9BD5-17AD8341D0D0}" srcOrd="4" destOrd="0" parTransId="{1277146C-0136-4F1E-9E0D-22F5089CC971}" sibTransId="{97EFF130-2891-4CF0-A327-D0FB028974F0}"/>
    <dgm:cxn modelId="{57D03A76-EE78-455C-8325-3550BBAB61C0}" srcId="{F01D6524-9914-422E-959E-8C85C2B969EA}" destId="{2F1F5114-EE30-48EB-A54D-4F81DF1AAE49}" srcOrd="1" destOrd="0" parTransId="{3C08641A-7232-4D1E-8B97-0B7F2AC1D5D0}" sibTransId="{2A43AD4C-1B99-4663-AAC8-0332065764B1}"/>
    <dgm:cxn modelId="{C0E14286-098A-4EB6-AF84-E23EA4AF4757}" type="presOf" srcId="{7076637B-E911-4D89-BDD0-2CCB35C0CD64}" destId="{77096FBC-7801-4E9C-ABD8-8E73BA45DB6C}" srcOrd="0" destOrd="0" presId="urn:microsoft.com/office/officeart/2005/8/layout/chevron1"/>
    <dgm:cxn modelId="{777D2294-36FB-4F65-BD89-D506B09282AB}" type="presOf" srcId="{99095968-4953-4206-9BD5-17AD8341D0D0}" destId="{DCB14A98-B0A7-4329-ACEC-927EFDB593C6}" srcOrd="0" destOrd="0" presId="urn:microsoft.com/office/officeart/2005/8/layout/chevron1"/>
    <dgm:cxn modelId="{350066AF-911A-452F-AC0A-5FCFD472A5EE}" srcId="{F01D6524-9914-422E-959E-8C85C2B969EA}" destId="{33C08C61-5E20-49C2-976B-896E9581C045}" srcOrd="0" destOrd="0" parTransId="{2042CDEE-EFD1-44D6-A32E-BDE20D0BFEA5}" sibTransId="{C42E4465-9C2E-4DDF-8263-56FB85D5EC80}"/>
    <dgm:cxn modelId="{9805EFC2-3407-4568-99F9-3EDB561A000B}" type="presOf" srcId="{33C08C61-5E20-49C2-976B-896E9581C045}" destId="{2B9E30EE-ED68-44CF-803D-EE8B066979F7}" srcOrd="0" destOrd="0" presId="urn:microsoft.com/office/officeart/2005/8/layout/chevron1"/>
    <dgm:cxn modelId="{243DD6F2-A5F6-496F-BD2B-4E0D59F04CF1}" type="presOf" srcId="{B2EAB8F3-44A9-45D1-B164-F97BE8A19F85}" destId="{B58CBEA6-2EF6-4441-ACB7-80C1D4904FF8}" srcOrd="0" destOrd="0" presId="urn:microsoft.com/office/officeart/2005/8/layout/chevron1"/>
    <dgm:cxn modelId="{2F8DA1FD-0E52-4074-B613-2B2F4A434631}" type="presOf" srcId="{2F1F5114-EE30-48EB-A54D-4F81DF1AAE49}" destId="{A9F75614-BA75-44F8-88F5-2CB172F965A5}" srcOrd="0" destOrd="0" presId="urn:microsoft.com/office/officeart/2005/8/layout/chevron1"/>
    <dgm:cxn modelId="{5EAE6C89-4DDB-4D0B-9B55-49A8EAFA8B41}" srcId="{F01D6524-9914-422E-959E-8C85C2B969EA}" destId="{7076637B-E911-4D89-BDD0-2CCB35C0CD64}" srcOrd="2" destOrd="0" parTransId="{5C017407-45BE-48F0-9F5D-9C77968B1632}" sibTransId="{F04450A6-0E0E-4F60-8049-4858C41E04E7}"/>
    <dgm:cxn modelId="{BF67C380-7982-4EFA-B3BD-C485A373DE75}" type="presOf" srcId="{F01D6524-9914-422E-959E-8C85C2B969EA}" destId="{EF434A5E-C4A4-4518-9446-8B8D8893C3BB}" srcOrd="0" destOrd="0" presId="urn:microsoft.com/office/officeart/2005/8/layout/chevron1"/>
    <dgm:cxn modelId="{232AB6D4-274D-4285-A765-2ABB4503869E}" type="presParOf" srcId="{EF434A5E-C4A4-4518-9446-8B8D8893C3BB}" destId="{2B9E30EE-ED68-44CF-803D-EE8B066979F7}" srcOrd="0" destOrd="0" presId="urn:microsoft.com/office/officeart/2005/8/layout/chevron1"/>
    <dgm:cxn modelId="{EC8FB649-707C-4614-9D98-3FB7F809AEB0}" type="presParOf" srcId="{EF434A5E-C4A4-4518-9446-8B8D8893C3BB}" destId="{B53507B7-2603-4C55-ACF0-7F3BCB65857C}" srcOrd="1" destOrd="0" presId="urn:microsoft.com/office/officeart/2005/8/layout/chevron1"/>
    <dgm:cxn modelId="{48A6CF4C-7F64-461F-848B-D733EE3E881D}" type="presParOf" srcId="{EF434A5E-C4A4-4518-9446-8B8D8893C3BB}" destId="{A9F75614-BA75-44F8-88F5-2CB172F965A5}" srcOrd="2" destOrd="0" presId="urn:microsoft.com/office/officeart/2005/8/layout/chevron1"/>
    <dgm:cxn modelId="{457B1DD0-950B-4034-84E7-DA36D678108E}" type="presParOf" srcId="{EF434A5E-C4A4-4518-9446-8B8D8893C3BB}" destId="{A28D8829-3E2C-4958-BA66-675B7F41E0EF}" srcOrd="3" destOrd="0" presId="urn:microsoft.com/office/officeart/2005/8/layout/chevron1"/>
    <dgm:cxn modelId="{DB98071B-D14E-457A-B9EA-CF394EBFD5C3}" type="presParOf" srcId="{EF434A5E-C4A4-4518-9446-8B8D8893C3BB}" destId="{77096FBC-7801-4E9C-ABD8-8E73BA45DB6C}" srcOrd="4" destOrd="0" presId="urn:microsoft.com/office/officeart/2005/8/layout/chevron1"/>
    <dgm:cxn modelId="{CECCAD7E-2A05-4254-8724-D453B6B0468C}" type="presParOf" srcId="{EF434A5E-C4A4-4518-9446-8B8D8893C3BB}" destId="{10A47B35-655A-41FA-9EC7-B7337B7EAFC1}" srcOrd="5" destOrd="0" presId="urn:microsoft.com/office/officeart/2005/8/layout/chevron1"/>
    <dgm:cxn modelId="{1EE2A012-579A-4F20-B88B-90D48F07FDAF}" type="presParOf" srcId="{EF434A5E-C4A4-4518-9446-8B8D8893C3BB}" destId="{B58CBEA6-2EF6-4441-ACB7-80C1D4904FF8}" srcOrd="6" destOrd="0" presId="urn:microsoft.com/office/officeart/2005/8/layout/chevron1"/>
    <dgm:cxn modelId="{45D2F334-5B26-4234-B809-796102B2173F}" type="presParOf" srcId="{EF434A5E-C4A4-4518-9446-8B8D8893C3BB}" destId="{7B3E5735-895F-42F2-9BC1-7D20E1BBB9F7}" srcOrd="7" destOrd="0" presId="urn:microsoft.com/office/officeart/2005/8/layout/chevron1"/>
    <dgm:cxn modelId="{BB5DBD9B-53CC-4D94-8AFE-F9E82B46522D}" type="presParOf" srcId="{EF434A5E-C4A4-4518-9446-8B8D8893C3BB}" destId="{DCB14A98-B0A7-4329-ACEC-927EFDB593C6}" srcOrd="8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E30EE-ED68-44CF-803D-EE8B066979F7}">
      <dsp:nvSpPr>
        <dsp:cNvPr id="0" name=""/>
        <dsp:cNvSpPr/>
      </dsp:nvSpPr>
      <dsp:spPr>
        <a:xfrm>
          <a:off x="740" y="166514"/>
          <a:ext cx="2617140" cy="95931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ranklin Gothic Demi Cond" pitchFamily="34" charset="0"/>
              <a:cs typeface="Calibri" panose="020F0502020204030204" pitchFamily="34" charset="0"/>
            </a:rPr>
            <a:t>31  </a:t>
          </a:r>
          <a:r>
            <a:rPr lang="ru-RU" sz="1600" b="0" kern="1200" dirty="0">
              <a:latin typeface="Franklin Gothic Demi Cond" pitchFamily="34" charset="0"/>
              <a:cs typeface="Calibri" panose="020F0502020204030204" pitchFamily="34" charset="0"/>
            </a:rPr>
            <a:t>марта 2021 </a:t>
          </a:r>
        </a:p>
      </dsp:txBody>
      <dsp:txXfrm>
        <a:off x="480399" y="166514"/>
        <a:ext cx="1657822" cy="959318"/>
      </dsp:txXfrm>
    </dsp:sp>
    <dsp:sp modelId="{A9F75614-BA75-44F8-88F5-2CB172F965A5}">
      <dsp:nvSpPr>
        <dsp:cNvPr id="0" name=""/>
        <dsp:cNvSpPr/>
      </dsp:nvSpPr>
      <dsp:spPr>
        <a:xfrm>
          <a:off x="2378829" y="149141"/>
          <a:ext cx="2398295" cy="95931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Franklin Gothic Demi Cond" pitchFamily="34" charset="0"/>
            </a:rPr>
            <a:t>С марта по июль 2021</a:t>
          </a:r>
        </a:p>
      </dsp:txBody>
      <dsp:txXfrm>
        <a:off x="2858488" y="149141"/>
        <a:ext cx="1438977" cy="959318"/>
      </dsp:txXfrm>
    </dsp:sp>
    <dsp:sp modelId="{77096FBC-7801-4E9C-ABD8-8E73BA45DB6C}">
      <dsp:nvSpPr>
        <dsp:cNvPr id="0" name=""/>
        <dsp:cNvSpPr/>
      </dsp:nvSpPr>
      <dsp:spPr>
        <a:xfrm>
          <a:off x="4536516" y="166514"/>
          <a:ext cx="2398295" cy="95931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Franklin Gothic Demi Cond" pitchFamily="34" charset="0"/>
              <a:cs typeface="Gotham Pro" panose="02000503040000020004" pitchFamily="50" charset="0"/>
            </a:rPr>
            <a:t> Август 2021</a:t>
          </a:r>
          <a:endParaRPr lang="ru-RU" sz="1600" b="0" kern="1200" dirty="0">
            <a:latin typeface="Franklin Gothic Demi Cond" pitchFamily="34" charset="0"/>
          </a:endParaRPr>
        </a:p>
      </dsp:txBody>
      <dsp:txXfrm>
        <a:off x="5016175" y="166514"/>
        <a:ext cx="1438977" cy="959318"/>
      </dsp:txXfrm>
    </dsp:sp>
    <dsp:sp modelId="{B58CBEA6-2EF6-4441-ACB7-80C1D4904FF8}">
      <dsp:nvSpPr>
        <dsp:cNvPr id="0" name=""/>
        <dsp:cNvSpPr/>
      </dsp:nvSpPr>
      <dsp:spPr>
        <a:xfrm>
          <a:off x="6694982" y="166514"/>
          <a:ext cx="2398295" cy="95931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Сентябрь – </a:t>
          </a:r>
          <a:r>
            <a:rPr lang="ru-RU" sz="1600" b="0" kern="1200" dirty="0" smtClean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ноябрь </a:t>
          </a:r>
          <a:r>
            <a:rPr lang="ru-RU" sz="1600" b="0" kern="1200" dirty="0">
              <a:solidFill>
                <a:schemeClr val="bg1"/>
              </a:solidFill>
              <a:latin typeface="Franklin Gothic Demi Cond" pitchFamily="34" charset="0"/>
              <a:cs typeface="Gotham Pro" panose="02000503040000020004" pitchFamily="50" charset="0"/>
            </a:rPr>
            <a:t>2021</a:t>
          </a:r>
          <a:endParaRPr lang="ru-RU" sz="1600" b="0" kern="1200" dirty="0">
            <a:solidFill>
              <a:schemeClr val="bg1"/>
            </a:solidFill>
            <a:latin typeface="Franklin Gothic Demi Cond" pitchFamily="34" charset="0"/>
          </a:endParaRPr>
        </a:p>
      </dsp:txBody>
      <dsp:txXfrm>
        <a:off x="7174641" y="166514"/>
        <a:ext cx="1438977" cy="959318"/>
      </dsp:txXfrm>
    </dsp:sp>
    <dsp:sp modelId="{DCB14A98-B0A7-4329-ACEC-927EFDB593C6}">
      <dsp:nvSpPr>
        <dsp:cNvPr id="0" name=""/>
        <dsp:cNvSpPr/>
      </dsp:nvSpPr>
      <dsp:spPr>
        <a:xfrm>
          <a:off x="8853448" y="166514"/>
          <a:ext cx="2398295" cy="95931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Franklin Gothic Demi Cond" pitchFamily="34" charset="0"/>
              <a:cs typeface="Gotham Pro" panose="02000503040000020004" pitchFamily="50" charset="0"/>
            </a:rPr>
            <a:t>Декабрь </a:t>
          </a:r>
          <a:r>
            <a:rPr lang="ru-RU" sz="1600" b="0" kern="1200" dirty="0">
              <a:latin typeface="Franklin Gothic Demi Cond" pitchFamily="34" charset="0"/>
              <a:cs typeface="Gotham Pro" panose="02000503040000020004" pitchFamily="50" charset="0"/>
            </a:rPr>
            <a:t>2021</a:t>
          </a:r>
          <a:endParaRPr lang="ru-RU" sz="1600" b="0" kern="1200" dirty="0">
            <a:latin typeface="Franklin Gothic Demi Cond" pitchFamily="34" charset="0"/>
          </a:endParaRPr>
        </a:p>
      </dsp:txBody>
      <dsp:txXfrm>
        <a:off x="9333107" y="166514"/>
        <a:ext cx="1438977" cy="95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12312-1A88-49A2-BC06-76A6AFFE61A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7645-0E53-4689-A905-6CBCA439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040CD-BD57-4113-975D-55911BA6E9A9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5C9A-E655-4BBA-B418-32944F4E5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9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5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0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5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1321-5D20-466F-AE53-D1E72D17577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649A-4396-4399-9128-221A03922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9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5" y="450956"/>
            <a:ext cx="4740613" cy="4940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451" y="517524"/>
            <a:ext cx="1266495" cy="219050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00357" y="4618652"/>
            <a:ext cx="2218692" cy="1166648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7BB8"/>
                </a:solidFill>
                <a:latin typeface="Franklin Gothic Demi" pitchFamily="34" charset="0"/>
              </a:rPr>
              <a:t>- 2021</a:t>
            </a:r>
            <a:endParaRPr lang="ru-RU" sz="4600" b="1" dirty="0">
              <a:solidFill>
                <a:srgbClr val="007BB8"/>
              </a:solidFill>
              <a:latin typeface="Franklin Gothic Dem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0" y="5717323"/>
            <a:ext cx="12191999" cy="1166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dirty="0" smtClean="0">
                <a:solidFill>
                  <a:srgbClr val="007BB8"/>
                </a:solidFill>
                <a:latin typeface="Franklin Gothic Demi" pitchFamily="34" charset="0"/>
              </a:rPr>
              <a:t>СПЕЦИАЛЬНЫЙ ПРОЕКТ ТПП РФ</a:t>
            </a:r>
            <a:endParaRPr lang="ru-RU" sz="4600" b="1" dirty="0">
              <a:solidFill>
                <a:srgbClr val="007BB8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4212" y="2202473"/>
            <a:ext cx="4917447" cy="3847207"/>
          </a:xfrm>
          <a:prstGeom prst="rect">
            <a:avLst/>
          </a:prstGeom>
          <a:ln w="38100"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100 </a:t>
            </a:r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Надежд </a:t>
            </a:r>
            <a:r>
              <a:rPr lang="ru-RU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бизнеса» </a:t>
            </a:r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был</a:t>
            </a:r>
            <a:r>
              <a:rPr lang="en-US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запущен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в конце 2017 года и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нацелен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на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развитие мотивации у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молодежи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по созданию собственного бизнеса,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популяризацию финансовой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независимости,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становление их как успешных личностей.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717" y="290293"/>
            <a:ext cx="11761374" cy="807364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Demi" panose="020B0703020102020204" pitchFamily="34" charset="0"/>
              </a:rPr>
              <a:t>РАЗВИТИЕ ПРОЕКТА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2055" y="1334344"/>
            <a:ext cx="1621766" cy="589613"/>
          </a:xfrm>
          <a:prstGeom prst="roundRect">
            <a:avLst>
              <a:gd name="adj" fmla="val 50000"/>
            </a:avLst>
          </a:prstGeom>
          <a:solidFill>
            <a:srgbClr val="E2A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044950">
              <a:defRPr/>
            </a:pPr>
            <a:endParaRPr lang="ru-RU" sz="29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4293" y="1427233"/>
            <a:ext cx="1098053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2017 год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39049" y="1368979"/>
            <a:ext cx="1621766" cy="589613"/>
          </a:xfrm>
          <a:prstGeom prst="roundRect">
            <a:avLst>
              <a:gd name="adj" fmla="val 50000"/>
            </a:avLst>
          </a:prstGeom>
          <a:solidFill>
            <a:srgbClr val="E2A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044950">
              <a:defRPr/>
            </a:pPr>
            <a:endParaRPr lang="ru-RU" sz="29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54939" y="1461868"/>
            <a:ext cx="1110749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2021 год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0816" y="2210961"/>
            <a:ext cx="4917447" cy="3908762"/>
          </a:xfrm>
          <a:prstGeom prst="rect">
            <a:avLst/>
          </a:prstGeom>
          <a:ln w="38100"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Проект </a:t>
            </a:r>
            <a:b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«100 Надежд бизнеса» </a:t>
            </a:r>
            <a:br>
              <a:rPr lang="ru-RU" sz="28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разработан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специально для </a:t>
            </a:r>
            <a:r>
              <a:rPr lang="ru-RU" sz="2400" u="sng" dirty="0">
                <a:solidFill>
                  <a:srgbClr val="17375E"/>
                </a:solidFill>
                <a:latin typeface="Franklin Gothic Demi" panose="020B0703020102020204" pitchFamily="34" charset="0"/>
              </a:rPr>
              <a:t>молодого поколения представителей семейных предприятий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 и </a:t>
            </a:r>
            <a:r>
              <a:rPr lang="ru-RU" sz="2400" dirty="0" smtClean="0">
                <a:solidFill>
                  <a:srgbClr val="17375E"/>
                </a:solidFill>
                <a:latin typeface="Franklin Gothic Demi" panose="020B0703020102020204" pitchFamily="34" charset="0"/>
              </a:rPr>
              <a:t>направлен </a:t>
            </a:r>
            <a:r>
              <a:rPr lang="ru-RU" sz="2400" dirty="0">
                <a:solidFill>
                  <a:srgbClr val="17375E"/>
                </a:solidFill>
                <a:latin typeface="Franklin Gothic Demi" panose="020B0703020102020204" pitchFamily="34" charset="0"/>
              </a:rPr>
              <a:t>на развитие мотивации по участию в семейном деле, а также формирование предпринимательских навыков.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39740" y="4126076"/>
            <a:ext cx="723327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888" r="14934" b="-1621"/>
          <a:stretch/>
        </p:blipFill>
        <p:spPr bwMode="auto">
          <a:xfrm rot="19165575" flipV="1">
            <a:off x="5804803" y="3010298"/>
            <a:ext cx="3987872" cy="336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888" r="14934" b="-1621"/>
          <a:stretch/>
        </p:blipFill>
        <p:spPr bwMode="auto">
          <a:xfrm rot="19670729" flipH="1">
            <a:off x="5997517" y="1235651"/>
            <a:ext cx="3669707" cy="309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7" y="66788"/>
            <a:ext cx="1399224" cy="1174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318" y="-2695987"/>
            <a:ext cx="211098" cy="382515"/>
          </a:xfrm>
          <a:prstGeom prst="rect">
            <a:avLst/>
          </a:prstGeom>
          <a:noFill/>
        </p:spPr>
        <p:txBody>
          <a:bodyPr wrap="none" lIns="104496" tIns="52248" rIns="104496" bIns="52248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2148" y="143527"/>
            <a:ext cx="9830881" cy="75182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200" dirty="0" smtClean="0">
                <a:latin typeface="Franklin Gothic Demi" panose="020B0703020102020204" pitchFamily="34" charset="0"/>
              </a:rPr>
              <a:t>ПРОЕКТ В </a:t>
            </a:r>
            <a:r>
              <a:rPr lang="en-US" sz="3200" dirty="0" smtClean="0">
                <a:latin typeface="Franklin Gothic Demi" panose="020B0703020102020204" pitchFamily="34" charset="0"/>
              </a:rPr>
              <a:t>2021 </a:t>
            </a:r>
            <a:r>
              <a:rPr lang="ru-RU" sz="3200" dirty="0" smtClean="0">
                <a:latin typeface="Franklin Gothic Demi" panose="020B0703020102020204" pitchFamily="34" charset="0"/>
              </a:rPr>
              <a:t>ГОДУ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15535" y="3080921"/>
            <a:ext cx="3277647" cy="15306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Семейный бизнес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67713" y="4685316"/>
            <a:ext cx="2444681" cy="997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200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НАКОПЛЕННЫЕ ЗНАНИ</a:t>
            </a:r>
            <a:r>
              <a:rPr lang="ru-RU" sz="1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Я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75366" y="4614010"/>
            <a:ext cx="2642223" cy="10783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ПРАКТИЧЕСКИЙ ОПЫТ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2554358" y="2117885"/>
            <a:ext cx="2743091" cy="963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НАСТАВНИЧЕСТВО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44317" y="3119021"/>
            <a:ext cx="4086562" cy="15306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ДЕТИ 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СЕМЕЙНЫХ ПРЕДПРИНИМАТЕЛЕЙ</a:t>
            </a:r>
            <a:endParaRPr lang="ru-RU" sz="2100" b="1" dirty="0"/>
          </a:p>
        </p:txBody>
      </p:sp>
      <p:sp>
        <p:nvSpPr>
          <p:cNvPr id="15" name="Овал 14"/>
          <p:cNvSpPr/>
          <p:nvPr/>
        </p:nvSpPr>
        <p:spPr>
          <a:xfrm>
            <a:off x="2435" y="2117885"/>
            <a:ext cx="2509959" cy="962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ДЕЙСТВУЮЩАЯКОМПАНИЯ</a:t>
            </a:r>
            <a:endParaRPr lang="ru-RU" sz="1600" b="1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29" y="2762244"/>
            <a:ext cx="1309635" cy="2265121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9466148" y="3894805"/>
            <a:ext cx="766881" cy="2993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42313" y="3894805"/>
            <a:ext cx="723327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2" descr="https://img2.freepng.ru/20180514/jye/kisspng-curve-computer-icons-clip-art-5af97fc20a3404.0775511815263006100418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4" descr="https://img2.freepng.ru/20180514/jye/kisspng-curve-computer-icons-clip-art-5af97fc20a3404.077551181526300610041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7" descr="https://pandia.ru/text/82/282/images/img42_6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11" descr="https://www.seekpng.com/png/detail/49-492739_half-circle-arrow-png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16" descr="https://i.pinimg.com/736x/b1/f0/23/b1f023f1625eca2dbe9d0535f5b8a04f--red-arrow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6280" y="1214528"/>
            <a:ext cx="5516998" cy="631276"/>
          </a:xfrm>
          <a:prstGeom prst="roundRect">
            <a:avLst>
              <a:gd name="adj" fmla="val 50000"/>
            </a:avLst>
          </a:prstGeom>
          <a:solidFill>
            <a:srgbClr val="E2A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044950">
              <a:defRPr/>
            </a:pPr>
            <a:endParaRPr lang="ru-RU" sz="29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8309" y="1345501"/>
            <a:ext cx="5332939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ЗНАНИЯ, КОМПЕТЕНЦИИ, ОПЫТ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046490" y="5711581"/>
            <a:ext cx="5356323" cy="589613"/>
          </a:xfrm>
          <a:prstGeom prst="roundRect">
            <a:avLst>
              <a:gd name="adj" fmla="val 50000"/>
            </a:avLst>
          </a:prstGeom>
          <a:solidFill>
            <a:srgbClr val="E2A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 defTabSz="1044950">
              <a:defRPr/>
            </a:pPr>
            <a:endParaRPr lang="ru-RU" sz="2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46491" y="5821722"/>
            <a:ext cx="5451173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ЭНЕРГИЯ, НОВЫЕ ТЕХНОЛОГИИ И 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39711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ashnov.SV\YandexDisk\Кафедра\100\100 надежд бизнеса\ОФОРМЛЕНИЕ\ВК\v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979061"/>
            <a:ext cx="2170113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5400000">
            <a:off x="10000753" y="1487203"/>
            <a:ext cx="957045" cy="2345091"/>
          </a:xfrm>
        </p:spPr>
        <p:txBody>
          <a:bodyPr vert="vert270">
            <a:normAutofit/>
            <a:scene3d>
              <a:camera prst="orthographicFront">
                <a:rot lat="281866" lon="21497163" rev="20395778"/>
              </a:camera>
              <a:lightRig rig="threePt" dir="t"/>
            </a:scene3d>
            <a:flatTx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Торжественное подведение итогов проекта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324297"/>
              </p:ext>
            </p:extLst>
          </p:nvPr>
        </p:nvGraphicFramePr>
        <p:xfrm>
          <a:off x="302377" y="5163355"/>
          <a:ext cx="11252484" cy="129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02" y="365126"/>
            <a:ext cx="766406" cy="1325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657" y="3021065"/>
            <a:ext cx="2354551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«День открытых дверей»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1206" y="3621229"/>
            <a:ext cx="2258656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Вовлечение в программу проекта,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мозговые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штурмы, общие задачи для всех возрастных групп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6321" y="2356538"/>
            <a:ext cx="2284411" cy="5355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Практика:</a:t>
            </a:r>
          </a:p>
          <a:p>
            <a:pPr lvl="0" algn="ctr">
              <a:lnSpc>
                <a:spcPct val="9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  <a:cs typeface="Calibri" panose="020F0502020204030204" pitchFamily="34" charset="0"/>
              </a:rPr>
              <a:t>Стажировки»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rot="5400000">
            <a:off x="7091605" y="2944113"/>
            <a:ext cx="1856890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91440" tIns="45720" rIns="91440" bIns="45720" rtlCol="0">
            <a:normAutofit fontScale="47500" lnSpcReduction="20000"/>
            <a:scene3d>
              <a:camera prst="orthographicFront">
                <a:rot lat="281866" lon="21497163" rev="20395778"/>
              </a:camera>
              <a:lightRig rig="threePt" dir="t"/>
            </a:scene3d>
            <a:flatTx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dirty="0">
              <a:latin typeface="Franklin Gothic Demi Cond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Franklin Gothic Demi Cond" pitchFamily="34" charset="0"/>
                <a:cs typeface="Calibri" panose="020F0502020204030204" pitchFamily="34" charset="0"/>
              </a:rPr>
              <a:t>Итоговые работы:</a:t>
            </a:r>
          </a:p>
          <a:p>
            <a:pPr algn="just"/>
            <a:r>
              <a:rPr lang="ru-RU" sz="3300" dirty="0">
                <a:latin typeface="Franklin Gothic Demi Cond" pitchFamily="34" charset="0"/>
                <a:cs typeface="Calibri" panose="020F0502020204030204" pitchFamily="34" charset="0"/>
              </a:rPr>
              <a:t>Презентации проектов</a:t>
            </a:r>
          </a:p>
          <a:p>
            <a:pPr algn="just"/>
            <a:r>
              <a:rPr lang="ru-RU" sz="3300" dirty="0">
                <a:latin typeface="Franklin Gothic Demi Cond" pitchFamily="34" charset="0"/>
                <a:cs typeface="Calibri" panose="020F0502020204030204" pitchFamily="34" charset="0"/>
              </a:rPr>
              <a:t>Итоговое эссе </a:t>
            </a:r>
          </a:p>
          <a:p>
            <a:r>
              <a:rPr lang="ru-RU" sz="3300" dirty="0">
                <a:latin typeface="Franklin Gothic Demi Cond" pitchFamily="34" charset="0"/>
                <a:cs typeface="Calibri" panose="020F0502020204030204" pitchFamily="34" charset="0"/>
              </a:rPr>
              <a:t>План развития семейного бизнеса</a:t>
            </a:r>
          </a:p>
          <a:p>
            <a:pPr algn="just"/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21962" y="4203230"/>
            <a:ext cx="1" cy="1109264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99787" y="3321087"/>
            <a:ext cx="1" cy="185689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0438207" y="3196766"/>
            <a:ext cx="1" cy="185689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0" y="1223062"/>
            <a:ext cx="1952625" cy="16821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2149" y="143528"/>
            <a:ext cx="9830881" cy="75182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ЭТАПЫ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8324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850" y="1291951"/>
            <a:ext cx="9983932" cy="4814492"/>
          </a:xfrm>
          <a:prstGeom prst="rect">
            <a:avLst/>
          </a:prstGeom>
        </p:spPr>
        <p:txBody>
          <a:bodyPr wrap="square" lIns="104491" tIns="52245" rIns="104491" bIns="52245">
            <a:spAutoFit/>
          </a:bodyPr>
          <a:lstStyle/>
          <a:p>
            <a:endParaRPr lang="en-US" dirty="0" smtClean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85730" indent="-28573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Формирование механизма по решению проблемы трудоустройства молодежи</a:t>
            </a:r>
            <a:r>
              <a:rPr lang="en-US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путем вовлечение молодого поколения в семейный бизнес</a:t>
            </a:r>
            <a:r>
              <a:rPr lang="en-US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285730" indent="-285730"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85730" indent="-28573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За счет новых компетенций и креативности молодежи - развитие и рост семейных компаний – переход на новый уровень развития, выход на новые рынки;</a:t>
            </a:r>
            <a:endParaRPr lang="en-US" sz="3200" dirty="0" smtClean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85730" indent="-285730"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85730" indent="-28573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С учетом накопленного опыта у предпринимателей развитие института наставничества.</a:t>
            </a:r>
            <a:endParaRPr lang="en-US" sz="32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39" y="2400660"/>
            <a:ext cx="2195352" cy="1920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759EBE-E658-4A44-916B-5CA989F21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657"/>
            <a:ext cx="2261696" cy="15356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24125" y="157100"/>
            <a:ext cx="9401175" cy="82397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ru-RU" sz="3200" dirty="0" smtClean="0">
                <a:latin typeface="Franklin Gothic Demi" panose="020B0703020102020204" pitchFamily="34" charset="0"/>
              </a:rPr>
              <a:t>ОСНОВНЫЕ ЗАДАЧИ ПРОЕКТА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81785" y="4572589"/>
            <a:ext cx="3924456" cy="1454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знать о преимуществах 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предпринимательства, </a:t>
            </a:r>
            <a:b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особенности, </a:t>
            </a:r>
            <a:b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семейного бизнеса</a:t>
            </a:r>
            <a:endParaRPr lang="ru-RU" sz="24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5928" y="1565155"/>
            <a:ext cx="2308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10 – </a:t>
            </a:r>
            <a:r>
              <a:rPr lang="ru-RU" sz="3600" b="1" cap="all" dirty="0" smtClean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15  </a:t>
            </a:r>
            <a:r>
              <a:rPr lang="ru-RU" sz="3600" b="1" cap="all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лет</a:t>
            </a:r>
          </a:p>
        </p:txBody>
      </p:sp>
      <p:pic>
        <p:nvPicPr>
          <p:cNvPr id="5124" name="Picture 4" descr="Картинки по запросу &quot;семейный бизнес и д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5" y="2613117"/>
            <a:ext cx="2756248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759EBE-E658-4A44-916B-5CA989F2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0713" r="16328" b="25437"/>
          <a:stretch/>
        </p:blipFill>
        <p:spPr>
          <a:xfrm>
            <a:off x="413468" y="110679"/>
            <a:ext cx="1478942" cy="8269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95500" y="119000"/>
            <a:ext cx="9725025" cy="72872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Demi" panose="020B0703020102020204" pitchFamily="34" charset="0"/>
              </a:rPr>
              <a:t>ЦЕЛЕВЫЕ ГРУППЫ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5755" y="1543545"/>
            <a:ext cx="259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600" b="1" cap="all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16 - 23  года </a:t>
            </a:r>
            <a:endParaRPr lang="ru-RU" sz="1400" b="1" kern="0" dirty="0">
              <a:solidFill>
                <a:sysClr val="window" lastClr="FFFFFF"/>
              </a:solidFill>
              <a:latin typeface="Franklin Gothic Medium Cond" pitchFamily="34" charset="0"/>
              <a:cs typeface="Gotham Pro" panose="02000503040000020004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93" y="2613117"/>
            <a:ext cx="2355121" cy="16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87177" y="1543545"/>
            <a:ext cx="2314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24 </a:t>
            </a:r>
            <a:r>
              <a:rPr lang="ru-RU" sz="3600" b="1" cap="all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– </a:t>
            </a:r>
            <a:r>
              <a:rPr lang="ru-RU" sz="3600" b="1" cap="all" dirty="0" smtClean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30 </a:t>
            </a:r>
            <a:r>
              <a:rPr lang="en-US" sz="3600" b="1" cap="all" dirty="0" smtClean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лет</a:t>
            </a:r>
            <a:endParaRPr lang="ru-RU" sz="3600" b="1" cap="all" dirty="0">
              <a:solidFill>
                <a:srgbClr val="C00000"/>
              </a:solidFill>
              <a:latin typeface="Franklin Gothic Demi Cond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/>
          <a:stretch/>
        </p:blipFill>
        <p:spPr bwMode="auto">
          <a:xfrm>
            <a:off x="8887177" y="2483141"/>
            <a:ext cx="2290333" cy="17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74140" y="4415706"/>
            <a:ext cx="3338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ознакомиться 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с новыми тенденциями и трендами </a:t>
            </a: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развития рынков/ прорывными 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бизнес-идеями/мерами господдержки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0196" y="4550684"/>
            <a:ext cx="3490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получить опыт прохождения </a:t>
            </a: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бизнес-практики или совместной работы с родителями</a:t>
            </a:r>
            <a:endParaRPr lang="ru-RU" sz="24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759EBE-E658-4A44-916B-5CA989F2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0713" r="16328" b="25437"/>
          <a:stretch/>
        </p:blipFill>
        <p:spPr>
          <a:xfrm>
            <a:off x="413468" y="110679"/>
            <a:ext cx="1478942" cy="8269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95500" y="119003"/>
            <a:ext cx="9725025" cy="72872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ТОРЖЕСТВЕННЫЙ СТАРТ ПРОЕКТА </a:t>
            </a: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1023000" y="1130131"/>
            <a:ext cx="4245753" cy="126496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31 МАРТА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2021 ГОДА</a:t>
            </a:r>
            <a:endParaRPr lang="ru-RU" sz="3600" b="1" dirty="0">
              <a:solidFill>
                <a:srgbClr val="C00000"/>
              </a:solidFill>
              <a:latin typeface="Franklin Gothic Demi Cond" pitchFamily="34" charset="0"/>
              <a:ea typeface="+mj-ea"/>
              <a:cs typeface="Gotham Pro Medium" panose="02000603030000020004" pitchFamily="50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10</a:t>
            </a:r>
            <a:r>
              <a:rPr lang="en-US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:00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ЧАСОВ ПО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МСК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" y="2651929"/>
            <a:ext cx="5125184" cy="291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943601" y="1197991"/>
            <a:ext cx="5994491" cy="5546567"/>
          </a:xfrm>
          <a:prstGeom prst="rect">
            <a:avLst/>
          </a:prstGeom>
        </p:spPr>
        <p:txBody>
          <a:bodyPr wrap="square" lIns="52246" tIns="26123" rIns="52246" bIns="26123">
            <a:sp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УЧАСТНИКИ ТОРЖЕСТВЕННОГО СТАРТА</a:t>
            </a:r>
            <a:r>
              <a:rPr lang="en-US" sz="27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:</a:t>
            </a:r>
            <a:endParaRPr lang="ru-RU" sz="27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 err="1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Катырин</a:t>
            </a: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 С.Н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., президент ТПП РФ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endParaRPr lang="ru-RU" sz="22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Дыбова Е.Н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., вице-президент ТПП РФ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endParaRPr lang="ru-RU" sz="22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 err="1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Илюшникова</a:t>
            </a: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 Т.А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., заместитель Министра экономического развития РФ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Исаевич А.И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., генеральный директор АО «Корпорация «МСП»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Бугаев А.В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., руководитель </a:t>
            </a:r>
            <a:r>
              <a:rPr lang="ru-RU" sz="2200" dirty="0" err="1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Росмолодежи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Семененко О.В.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управляющий 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директор Управления GR и работы со специальными 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проектами ПАО «Сбербанк»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endParaRPr lang="ru-RU" sz="22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Семейная компания Братьев </a:t>
            </a:r>
            <a:r>
              <a:rPr lang="ru-RU" sz="2200" dirty="0" err="1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Чебурашкиных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 </a:t>
            </a:r>
            <a:endParaRPr lang="en-US" sz="22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228600" indent="-228600">
              <a:buFont typeface="Wingdings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Абрикосов  Д.П.</a:t>
            </a:r>
            <a:r>
              <a:rPr lang="ru-RU" sz="22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, продолжатель семейной династии Абрикосовых</a:t>
            </a:r>
          </a:p>
          <a:p>
            <a:endParaRPr lang="en-US" sz="16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142865" indent="-142865">
              <a:buFont typeface="Arial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2759EBE-E658-4A44-916B-5CA989F2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0713" r="16328" b="25437"/>
          <a:stretch/>
        </p:blipFill>
        <p:spPr>
          <a:xfrm>
            <a:off x="413468" y="110679"/>
            <a:ext cx="1478942" cy="8269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95500" y="119003"/>
            <a:ext cx="9725025" cy="72872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ДЕЙСТВИЯ ТТПП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1023000" y="1130131"/>
            <a:ext cx="4245753" cy="126496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31 МАРТА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2021 ГОДА</a:t>
            </a:r>
            <a:endParaRPr lang="ru-RU" sz="3600" b="1" dirty="0">
              <a:solidFill>
                <a:srgbClr val="C00000"/>
              </a:solidFill>
              <a:latin typeface="Franklin Gothic Demi Cond" pitchFamily="34" charset="0"/>
              <a:ea typeface="+mj-ea"/>
              <a:cs typeface="Gotham Pro Medium" panose="02000603030000020004" pitchFamily="50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10</a:t>
            </a:r>
            <a:r>
              <a:rPr lang="en-US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:00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ЧАСОВ ПО </a:t>
            </a:r>
            <a:r>
              <a:rPr lang="ru-RU" sz="3600" b="1" dirty="0">
                <a:solidFill>
                  <a:srgbClr val="C00000"/>
                </a:solidFill>
                <a:latin typeface="Franklin Gothic Demi Cond" pitchFamily="34" charset="0"/>
                <a:ea typeface="+mj-ea"/>
                <a:cs typeface="Gotham Pro Medium" panose="02000603030000020004" pitchFamily="50" charset="0"/>
              </a:rPr>
              <a:t>МСК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3601" y="1331538"/>
            <a:ext cx="5994491" cy="5254179"/>
          </a:xfrm>
          <a:prstGeom prst="rect">
            <a:avLst/>
          </a:prstGeom>
        </p:spPr>
        <p:txBody>
          <a:bodyPr wrap="square" lIns="52246" tIns="26123" rIns="52246" bIns="26123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ПРИГЛАСИТЬ НА ПЛОЩАДКУ ПАЛАТЫ</a:t>
            </a:r>
            <a:r>
              <a:rPr lang="en-US" sz="2400" u="sng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:</a:t>
            </a:r>
            <a:endParaRPr lang="ru-RU" sz="2400" u="sng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endParaRPr lang="en-US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емейные компании Вашего региона, участников проекта «100 Семейных компаний под патронатом Президента ТПП РФ»</a:t>
            </a:r>
            <a:r>
              <a:rPr lang="en-US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371475" indent="-371475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частников проекта «100 НАДЕЖД БИЗНЕСА» вместе с родителями </a:t>
            </a:r>
            <a:b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(список участников будет направлен Вам 25 марта </a:t>
            </a:r>
            <a:r>
              <a:rPr lang="ru-RU" sz="2400" dirty="0" err="1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т.г</a:t>
            </a: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.)</a:t>
            </a:r>
            <a:r>
              <a:rPr lang="en-US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endParaRPr lang="ru-RU" sz="24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Представителей профильных региональных органов исполнительной власти</a:t>
            </a:r>
            <a:r>
              <a:rPr lang="en-US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</a:p>
          <a:p>
            <a:pPr marL="371475" indent="-371475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СМИ</a:t>
            </a:r>
            <a:r>
              <a:rPr lang="en-US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;</a:t>
            </a:r>
            <a:endParaRPr lang="ru-RU" sz="24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  <a:p>
            <a:pPr marL="371475" indent="-371475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Партнеры палаты. </a:t>
            </a:r>
          </a:p>
          <a:p>
            <a:pPr marL="142865" indent="-142865">
              <a:buFont typeface="Arial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Franklin Gothic Demi Cond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4" y="2395092"/>
            <a:ext cx="4680604" cy="23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6" y="4606366"/>
            <a:ext cx="3093790" cy="20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89" y="4606366"/>
            <a:ext cx="3113872" cy="20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9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39" y="4623024"/>
            <a:ext cx="2195352" cy="192021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-2907704"/>
            <a:ext cx="2676420" cy="187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2759EBE-E658-4A44-916B-5CA989F21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657"/>
            <a:ext cx="2261696" cy="15356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1696" y="242826"/>
            <a:ext cx="9487055" cy="88112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ru-RU" sz="3200" dirty="0">
                <a:latin typeface="Franklin Gothic Demi" panose="020B0703020102020204" pitchFamily="34" charset="0"/>
              </a:rPr>
              <a:t>ВЗАИМОДЕЙСТВИЕ С ТПП РФ</a:t>
            </a:r>
            <a:endParaRPr lang="ru-RU" sz="3200" dirty="0"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1863" y="1837805"/>
            <a:ext cx="8518678" cy="76944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Franklin Gothic Demi Cond" pitchFamily="34" charset="0"/>
                <a:cs typeface="Calibri" pitchFamily="34" charset="0"/>
              </a:rPr>
              <a:t>СВЕШНИКОВА ОКСАНА НИКОЛАЕВНА</a:t>
            </a:r>
            <a:endParaRPr lang="ru-RU" sz="4400" b="1" cap="all" dirty="0">
              <a:solidFill>
                <a:srgbClr val="C00000"/>
              </a:solidFill>
              <a:latin typeface="Franklin Gothic Demi Cond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2988" y="2961030"/>
            <a:ext cx="755642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4800" dirty="0" err="1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эл.почта</a:t>
            </a:r>
            <a:r>
              <a:rPr lang="ru-RU" sz="48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100ND-2021@tpprf.ru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0504" y="4207525"/>
            <a:ext cx="4633801" cy="156966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8 (495) 620-02-49</a:t>
            </a:r>
          </a:p>
          <a:p>
            <a:r>
              <a:rPr lang="ru-RU" sz="4800" dirty="0">
                <a:solidFill>
                  <a:srgbClr val="002060"/>
                </a:solidFill>
                <a:latin typeface="Franklin Gothic Demi Cond" pitchFamily="34" charset="0"/>
                <a:cs typeface="Calibri" pitchFamily="34" charset="0"/>
              </a:rPr>
              <a:t>8 (916) 626-37-87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43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20849</TotalTime>
  <Words>341</Words>
  <Application>Microsoft Office PowerPoint</Application>
  <PresentationFormat>Произвольный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- 2021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Шишкина Юлия Валериевна</cp:lastModifiedBy>
  <cp:revision>190</cp:revision>
  <dcterms:created xsi:type="dcterms:W3CDTF">2017-10-23T14:03:39Z</dcterms:created>
  <dcterms:modified xsi:type="dcterms:W3CDTF">2021-03-23T09:04:18Z</dcterms:modified>
</cp:coreProperties>
</file>